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4"/>
    <p:sldMasterId id="2147483706" r:id="rId5"/>
  </p:sldMasterIdLst>
  <p:notesMasterIdLst>
    <p:notesMasterId r:id="rId15"/>
  </p:notesMasterIdLst>
  <p:handoutMasterIdLst>
    <p:handoutMasterId r:id="rId16"/>
  </p:handoutMasterIdLst>
  <p:sldIdLst>
    <p:sldId id="1271" r:id="rId6"/>
    <p:sldId id="256" r:id="rId7"/>
    <p:sldId id="264" r:id="rId8"/>
    <p:sldId id="266" r:id="rId9"/>
    <p:sldId id="267" r:id="rId10"/>
    <p:sldId id="268" r:id="rId11"/>
    <p:sldId id="269" r:id="rId12"/>
    <p:sldId id="270" r:id="rId13"/>
    <p:sldId id="271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4" autoAdjust="0"/>
    <p:restoredTop sz="94605" autoAdjust="0"/>
  </p:normalViewPr>
  <p:slideViewPr>
    <p:cSldViewPr snapToGrid="0">
      <p:cViewPr varScale="1">
        <p:scale>
          <a:sx n="124" d="100"/>
          <a:sy n="124" d="100"/>
        </p:scale>
        <p:origin x="58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8" d="100"/>
          <a:sy n="68" d="100"/>
        </p:scale>
        <p:origin x="32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7720856-93F0-4CC7-B7FD-2466914A11D4}" type="doc">
      <dgm:prSet loTypeId="urn:microsoft.com/office/officeart/2005/8/layout/vList5" loCatId="list" qsTypeId="urn:microsoft.com/office/officeart/2005/8/quickstyle/simple1" qsCatId="simple" csTypeId="urn:microsoft.com/office/officeart/2005/8/colors/accent6_2" csCatId="accent6" phldr="1"/>
      <dgm:spPr/>
    </dgm:pt>
    <dgm:pt modelId="{4AF52931-E4CA-4429-AACB-B8747CDB2409}">
      <dgm:prSet phldrT="[Text]"/>
      <dgm:spPr/>
      <dgm:t>
        <a:bodyPr/>
        <a:lstStyle/>
        <a:p>
          <a:r>
            <a:rPr lang="en-US" dirty="0"/>
            <a:t>Topic</a:t>
          </a:r>
        </a:p>
      </dgm:t>
    </dgm:pt>
    <dgm:pt modelId="{67B2FC97-2FAE-4EFE-9DEE-E4216C657F35}" type="parTrans" cxnId="{F82329C8-C3B2-4E9B-9033-528488D72705}">
      <dgm:prSet/>
      <dgm:spPr/>
      <dgm:t>
        <a:bodyPr/>
        <a:lstStyle/>
        <a:p>
          <a:endParaRPr lang="en-US"/>
        </a:p>
      </dgm:t>
    </dgm:pt>
    <dgm:pt modelId="{D86AF01C-9CBC-41F8-9354-48CD82BDFDC9}" type="sibTrans" cxnId="{F82329C8-C3B2-4E9B-9033-528488D72705}">
      <dgm:prSet/>
      <dgm:spPr/>
      <dgm:t>
        <a:bodyPr/>
        <a:lstStyle/>
        <a:p>
          <a:endParaRPr lang="en-US"/>
        </a:p>
      </dgm:t>
    </dgm:pt>
    <dgm:pt modelId="{81BEB84D-9A77-49C6-9301-B3359FCAC75F}">
      <dgm:prSet phldrT="[Text]"/>
      <dgm:spPr/>
      <dgm:t>
        <a:bodyPr/>
        <a:lstStyle/>
        <a:p>
          <a:r>
            <a:rPr lang="en-US" dirty="0"/>
            <a:t>Measures</a:t>
          </a:r>
        </a:p>
      </dgm:t>
    </dgm:pt>
    <dgm:pt modelId="{AE4D0D43-0332-4F79-8D35-BCD8C10758AE}" type="parTrans" cxnId="{420EF6C4-7321-43BE-A2FC-253606B1E06A}">
      <dgm:prSet/>
      <dgm:spPr/>
      <dgm:t>
        <a:bodyPr/>
        <a:lstStyle/>
        <a:p>
          <a:endParaRPr lang="en-US"/>
        </a:p>
      </dgm:t>
    </dgm:pt>
    <dgm:pt modelId="{5D260F18-25D2-4074-87F1-7E78DDA61C58}" type="sibTrans" cxnId="{420EF6C4-7321-43BE-A2FC-253606B1E06A}">
      <dgm:prSet/>
      <dgm:spPr/>
      <dgm:t>
        <a:bodyPr/>
        <a:lstStyle/>
        <a:p>
          <a:endParaRPr lang="en-US"/>
        </a:p>
      </dgm:t>
    </dgm:pt>
    <dgm:pt modelId="{BFF9359E-E9B1-4B73-BACC-2C7988765B16}">
      <dgm:prSet phldrT="[Text]"/>
      <dgm:spPr/>
      <dgm:t>
        <a:bodyPr/>
        <a:lstStyle/>
        <a:p>
          <a:r>
            <a:rPr lang="en-US" dirty="0"/>
            <a:t>Ethics</a:t>
          </a:r>
        </a:p>
      </dgm:t>
    </dgm:pt>
    <dgm:pt modelId="{6E0A40FA-1B79-4089-8B9A-3BA22865FE4E}" type="parTrans" cxnId="{516EC545-1971-48B3-978C-4756FCDCCFD9}">
      <dgm:prSet/>
      <dgm:spPr/>
      <dgm:t>
        <a:bodyPr/>
        <a:lstStyle/>
        <a:p>
          <a:endParaRPr lang="en-US"/>
        </a:p>
      </dgm:t>
    </dgm:pt>
    <dgm:pt modelId="{1CEF1965-C516-4C44-BAE3-2FA3F5116930}" type="sibTrans" cxnId="{516EC545-1971-48B3-978C-4756FCDCCFD9}">
      <dgm:prSet/>
      <dgm:spPr/>
      <dgm:t>
        <a:bodyPr/>
        <a:lstStyle/>
        <a:p>
          <a:endParaRPr lang="en-US"/>
        </a:p>
      </dgm:t>
    </dgm:pt>
    <dgm:pt modelId="{23149057-F99F-40B1-8527-864E254C503F}">
      <dgm:prSet phldrT="[Text]"/>
      <dgm:spPr/>
      <dgm:t>
        <a:bodyPr/>
        <a:lstStyle/>
        <a:p>
          <a:r>
            <a:rPr lang="en-US" dirty="0"/>
            <a:t>Timeline</a:t>
          </a:r>
        </a:p>
      </dgm:t>
    </dgm:pt>
    <dgm:pt modelId="{7DC65027-67F5-4DBF-80A0-FAE9D2DBB064}" type="parTrans" cxnId="{6D112CDB-1622-4808-A576-95E3417D2C05}">
      <dgm:prSet/>
      <dgm:spPr/>
      <dgm:t>
        <a:bodyPr/>
        <a:lstStyle/>
        <a:p>
          <a:endParaRPr lang="en-US"/>
        </a:p>
      </dgm:t>
    </dgm:pt>
    <dgm:pt modelId="{330474C9-E7D9-48A9-B455-074939A6AB5A}" type="sibTrans" cxnId="{6D112CDB-1622-4808-A576-95E3417D2C05}">
      <dgm:prSet/>
      <dgm:spPr/>
      <dgm:t>
        <a:bodyPr/>
        <a:lstStyle/>
        <a:p>
          <a:endParaRPr lang="en-US"/>
        </a:p>
      </dgm:t>
    </dgm:pt>
    <dgm:pt modelId="{252EE156-D8CB-484F-9241-C8B64F1EFCF9}" type="pres">
      <dgm:prSet presAssocID="{C7720856-93F0-4CC7-B7FD-2466914A11D4}" presName="Name0" presStyleCnt="0">
        <dgm:presLayoutVars>
          <dgm:dir/>
          <dgm:animLvl val="lvl"/>
          <dgm:resizeHandles val="exact"/>
        </dgm:presLayoutVars>
      </dgm:prSet>
      <dgm:spPr/>
    </dgm:pt>
    <dgm:pt modelId="{37F1A62C-2CD9-4992-B8F0-0C64D43E7FF9}" type="pres">
      <dgm:prSet presAssocID="{4AF52931-E4CA-4429-AACB-B8747CDB2409}" presName="linNode" presStyleCnt="0"/>
      <dgm:spPr/>
    </dgm:pt>
    <dgm:pt modelId="{28E6B012-381C-4660-A877-32C0054DCEF6}" type="pres">
      <dgm:prSet presAssocID="{4AF52931-E4CA-4429-AACB-B8747CDB2409}" presName="parentText" presStyleLbl="node1" presStyleIdx="0" presStyleCnt="4">
        <dgm:presLayoutVars>
          <dgm:chMax val="1"/>
          <dgm:bulletEnabled val="1"/>
        </dgm:presLayoutVars>
      </dgm:prSet>
      <dgm:spPr/>
    </dgm:pt>
    <dgm:pt modelId="{BF487DC7-0AAF-4EFA-8696-36D542B80785}" type="pres">
      <dgm:prSet presAssocID="{D86AF01C-9CBC-41F8-9354-48CD82BDFDC9}" presName="sp" presStyleCnt="0"/>
      <dgm:spPr/>
    </dgm:pt>
    <dgm:pt modelId="{F590344F-CB77-4437-9B5F-7DD47878D7A0}" type="pres">
      <dgm:prSet presAssocID="{81BEB84D-9A77-49C6-9301-B3359FCAC75F}" presName="linNode" presStyleCnt="0"/>
      <dgm:spPr/>
    </dgm:pt>
    <dgm:pt modelId="{44AEF894-5ADC-4E50-B0CD-415D85EBB93F}" type="pres">
      <dgm:prSet presAssocID="{81BEB84D-9A77-49C6-9301-B3359FCAC75F}" presName="parentText" presStyleLbl="node1" presStyleIdx="1" presStyleCnt="4">
        <dgm:presLayoutVars>
          <dgm:chMax val="1"/>
          <dgm:bulletEnabled val="1"/>
        </dgm:presLayoutVars>
      </dgm:prSet>
      <dgm:spPr/>
    </dgm:pt>
    <dgm:pt modelId="{BBDA96CA-4B97-4C63-9A12-1030619D85D8}" type="pres">
      <dgm:prSet presAssocID="{5D260F18-25D2-4074-87F1-7E78DDA61C58}" presName="sp" presStyleCnt="0"/>
      <dgm:spPr/>
    </dgm:pt>
    <dgm:pt modelId="{69864AAE-FCE4-44D6-A0BD-74037673832A}" type="pres">
      <dgm:prSet presAssocID="{BFF9359E-E9B1-4B73-BACC-2C7988765B16}" presName="linNode" presStyleCnt="0"/>
      <dgm:spPr/>
    </dgm:pt>
    <dgm:pt modelId="{2142F37F-02F2-4700-9E12-2E1DEB2A45E8}" type="pres">
      <dgm:prSet presAssocID="{BFF9359E-E9B1-4B73-BACC-2C7988765B16}" presName="parentText" presStyleLbl="node1" presStyleIdx="2" presStyleCnt="4">
        <dgm:presLayoutVars>
          <dgm:chMax val="1"/>
          <dgm:bulletEnabled val="1"/>
        </dgm:presLayoutVars>
      </dgm:prSet>
      <dgm:spPr/>
    </dgm:pt>
    <dgm:pt modelId="{C72B64F8-D9D9-4650-9214-A6AB7E694CDB}" type="pres">
      <dgm:prSet presAssocID="{1CEF1965-C516-4C44-BAE3-2FA3F5116930}" presName="sp" presStyleCnt="0"/>
      <dgm:spPr/>
    </dgm:pt>
    <dgm:pt modelId="{FA65C2A0-F458-4D6D-806C-9FE85F566F40}" type="pres">
      <dgm:prSet presAssocID="{23149057-F99F-40B1-8527-864E254C503F}" presName="linNode" presStyleCnt="0"/>
      <dgm:spPr/>
    </dgm:pt>
    <dgm:pt modelId="{BBAC762C-ECF2-4636-B812-D132CA119849}" type="pres">
      <dgm:prSet presAssocID="{23149057-F99F-40B1-8527-864E254C503F}" presName="parentText" presStyleLbl="node1" presStyleIdx="3" presStyleCnt="4">
        <dgm:presLayoutVars>
          <dgm:chMax val="1"/>
          <dgm:bulletEnabled val="1"/>
        </dgm:presLayoutVars>
      </dgm:prSet>
      <dgm:spPr/>
    </dgm:pt>
  </dgm:ptLst>
  <dgm:cxnLst>
    <dgm:cxn modelId="{516EC545-1971-48B3-978C-4756FCDCCFD9}" srcId="{C7720856-93F0-4CC7-B7FD-2466914A11D4}" destId="{BFF9359E-E9B1-4B73-BACC-2C7988765B16}" srcOrd="2" destOrd="0" parTransId="{6E0A40FA-1B79-4089-8B9A-3BA22865FE4E}" sibTransId="{1CEF1965-C516-4C44-BAE3-2FA3F5116930}"/>
    <dgm:cxn modelId="{5609C1B8-480A-4AFF-90C5-822B2A6C4960}" type="presOf" srcId="{81BEB84D-9A77-49C6-9301-B3359FCAC75F}" destId="{44AEF894-5ADC-4E50-B0CD-415D85EBB93F}" srcOrd="0" destOrd="0" presId="urn:microsoft.com/office/officeart/2005/8/layout/vList5"/>
    <dgm:cxn modelId="{AC9C2FC3-80F5-45F9-9365-5E911902728A}" type="presOf" srcId="{4AF52931-E4CA-4429-AACB-B8747CDB2409}" destId="{28E6B012-381C-4660-A877-32C0054DCEF6}" srcOrd="0" destOrd="0" presId="urn:microsoft.com/office/officeart/2005/8/layout/vList5"/>
    <dgm:cxn modelId="{420EF6C4-7321-43BE-A2FC-253606B1E06A}" srcId="{C7720856-93F0-4CC7-B7FD-2466914A11D4}" destId="{81BEB84D-9A77-49C6-9301-B3359FCAC75F}" srcOrd="1" destOrd="0" parTransId="{AE4D0D43-0332-4F79-8D35-BCD8C10758AE}" sibTransId="{5D260F18-25D2-4074-87F1-7E78DDA61C58}"/>
    <dgm:cxn modelId="{C4C39DC5-0793-4449-9766-47CA2825DD5B}" type="presOf" srcId="{23149057-F99F-40B1-8527-864E254C503F}" destId="{BBAC762C-ECF2-4636-B812-D132CA119849}" srcOrd="0" destOrd="0" presId="urn:microsoft.com/office/officeart/2005/8/layout/vList5"/>
    <dgm:cxn modelId="{7FB21BC6-1813-4EDE-BBF8-52DF541414D9}" type="presOf" srcId="{C7720856-93F0-4CC7-B7FD-2466914A11D4}" destId="{252EE156-D8CB-484F-9241-C8B64F1EFCF9}" srcOrd="0" destOrd="0" presId="urn:microsoft.com/office/officeart/2005/8/layout/vList5"/>
    <dgm:cxn modelId="{8F8C77C7-6C96-4B33-A1E6-3B583F0CABBF}" type="presOf" srcId="{BFF9359E-E9B1-4B73-BACC-2C7988765B16}" destId="{2142F37F-02F2-4700-9E12-2E1DEB2A45E8}" srcOrd="0" destOrd="0" presId="urn:microsoft.com/office/officeart/2005/8/layout/vList5"/>
    <dgm:cxn modelId="{F82329C8-C3B2-4E9B-9033-528488D72705}" srcId="{C7720856-93F0-4CC7-B7FD-2466914A11D4}" destId="{4AF52931-E4CA-4429-AACB-B8747CDB2409}" srcOrd="0" destOrd="0" parTransId="{67B2FC97-2FAE-4EFE-9DEE-E4216C657F35}" sibTransId="{D86AF01C-9CBC-41F8-9354-48CD82BDFDC9}"/>
    <dgm:cxn modelId="{6D112CDB-1622-4808-A576-95E3417D2C05}" srcId="{C7720856-93F0-4CC7-B7FD-2466914A11D4}" destId="{23149057-F99F-40B1-8527-864E254C503F}" srcOrd="3" destOrd="0" parTransId="{7DC65027-67F5-4DBF-80A0-FAE9D2DBB064}" sibTransId="{330474C9-E7D9-48A9-B455-074939A6AB5A}"/>
    <dgm:cxn modelId="{CEBD3875-B279-4209-A5E5-BE8351758463}" type="presParOf" srcId="{252EE156-D8CB-484F-9241-C8B64F1EFCF9}" destId="{37F1A62C-2CD9-4992-B8F0-0C64D43E7FF9}" srcOrd="0" destOrd="0" presId="urn:microsoft.com/office/officeart/2005/8/layout/vList5"/>
    <dgm:cxn modelId="{46240108-A7DB-47AD-A811-44F1C04BFA06}" type="presParOf" srcId="{37F1A62C-2CD9-4992-B8F0-0C64D43E7FF9}" destId="{28E6B012-381C-4660-A877-32C0054DCEF6}" srcOrd="0" destOrd="0" presId="urn:microsoft.com/office/officeart/2005/8/layout/vList5"/>
    <dgm:cxn modelId="{CA5A25EA-37F3-41D6-98FF-B9D3522EC7F0}" type="presParOf" srcId="{252EE156-D8CB-484F-9241-C8B64F1EFCF9}" destId="{BF487DC7-0AAF-4EFA-8696-36D542B80785}" srcOrd="1" destOrd="0" presId="urn:microsoft.com/office/officeart/2005/8/layout/vList5"/>
    <dgm:cxn modelId="{6339F27E-1DB7-446A-95C5-B237B1382B05}" type="presParOf" srcId="{252EE156-D8CB-484F-9241-C8B64F1EFCF9}" destId="{F590344F-CB77-4437-9B5F-7DD47878D7A0}" srcOrd="2" destOrd="0" presId="urn:microsoft.com/office/officeart/2005/8/layout/vList5"/>
    <dgm:cxn modelId="{1C1A963C-E561-4FFB-A082-ED1CB104A82A}" type="presParOf" srcId="{F590344F-CB77-4437-9B5F-7DD47878D7A0}" destId="{44AEF894-5ADC-4E50-B0CD-415D85EBB93F}" srcOrd="0" destOrd="0" presId="urn:microsoft.com/office/officeart/2005/8/layout/vList5"/>
    <dgm:cxn modelId="{C0AF620F-DC59-41E7-9DBA-B6503950FD4F}" type="presParOf" srcId="{252EE156-D8CB-484F-9241-C8B64F1EFCF9}" destId="{BBDA96CA-4B97-4C63-9A12-1030619D85D8}" srcOrd="3" destOrd="0" presId="urn:microsoft.com/office/officeart/2005/8/layout/vList5"/>
    <dgm:cxn modelId="{A891CCCA-79CC-40C3-8D77-9761B3437A76}" type="presParOf" srcId="{252EE156-D8CB-484F-9241-C8B64F1EFCF9}" destId="{69864AAE-FCE4-44D6-A0BD-74037673832A}" srcOrd="4" destOrd="0" presId="urn:microsoft.com/office/officeart/2005/8/layout/vList5"/>
    <dgm:cxn modelId="{002316F2-E1E2-4DEA-B25B-24FE879D4E6E}" type="presParOf" srcId="{69864AAE-FCE4-44D6-A0BD-74037673832A}" destId="{2142F37F-02F2-4700-9E12-2E1DEB2A45E8}" srcOrd="0" destOrd="0" presId="urn:microsoft.com/office/officeart/2005/8/layout/vList5"/>
    <dgm:cxn modelId="{0D5593FD-C19F-403C-95B1-9F25BAA9724A}" type="presParOf" srcId="{252EE156-D8CB-484F-9241-C8B64F1EFCF9}" destId="{C72B64F8-D9D9-4650-9214-A6AB7E694CDB}" srcOrd="5" destOrd="0" presId="urn:microsoft.com/office/officeart/2005/8/layout/vList5"/>
    <dgm:cxn modelId="{EB1A6720-6144-4851-94F2-866E24FF4EB3}" type="presParOf" srcId="{252EE156-D8CB-484F-9241-C8B64F1EFCF9}" destId="{FA65C2A0-F458-4D6D-806C-9FE85F566F40}" srcOrd="6" destOrd="0" presId="urn:microsoft.com/office/officeart/2005/8/layout/vList5"/>
    <dgm:cxn modelId="{2C3C8745-6E32-41A8-8368-155BE2769C86}" type="presParOf" srcId="{FA65C2A0-F458-4D6D-806C-9FE85F566F40}" destId="{BBAC762C-ECF2-4636-B812-D132CA119849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E6B012-381C-4660-A877-32C0054DCEF6}">
      <dsp:nvSpPr>
        <dsp:cNvPr id="0" name=""/>
        <dsp:cNvSpPr/>
      </dsp:nvSpPr>
      <dsp:spPr>
        <a:xfrm>
          <a:off x="1147010" y="2420"/>
          <a:ext cx="1290386" cy="1164274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Topic</a:t>
          </a:r>
        </a:p>
      </dsp:txBody>
      <dsp:txXfrm>
        <a:off x="1203845" y="59255"/>
        <a:ext cx="1176716" cy="1050604"/>
      </dsp:txXfrm>
    </dsp:sp>
    <dsp:sp modelId="{44AEF894-5ADC-4E50-B0CD-415D85EBB93F}">
      <dsp:nvSpPr>
        <dsp:cNvPr id="0" name=""/>
        <dsp:cNvSpPr/>
      </dsp:nvSpPr>
      <dsp:spPr>
        <a:xfrm>
          <a:off x="1147010" y="1224908"/>
          <a:ext cx="1290386" cy="1164274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Measures</a:t>
          </a:r>
        </a:p>
      </dsp:txBody>
      <dsp:txXfrm>
        <a:off x="1203845" y="1281743"/>
        <a:ext cx="1176716" cy="1050604"/>
      </dsp:txXfrm>
    </dsp:sp>
    <dsp:sp modelId="{2142F37F-02F2-4700-9E12-2E1DEB2A45E8}">
      <dsp:nvSpPr>
        <dsp:cNvPr id="0" name=""/>
        <dsp:cNvSpPr/>
      </dsp:nvSpPr>
      <dsp:spPr>
        <a:xfrm>
          <a:off x="1147010" y="2447396"/>
          <a:ext cx="1290386" cy="1164274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Ethics</a:t>
          </a:r>
        </a:p>
      </dsp:txBody>
      <dsp:txXfrm>
        <a:off x="1203845" y="2504231"/>
        <a:ext cx="1176716" cy="1050604"/>
      </dsp:txXfrm>
    </dsp:sp>
    <dsp:sp modelId="{BBAC762C-ECF2-4636-B812-D132CA119849}">
      <dsp:nvSpPr>
        <dsp:cNvPr id="0" name=""/>
        <dsp:cNvSpPr/>
      </dsp:nvSpPr>
      <dsp:spPr>
        <a:xfrm>
          <a:off x="1147010" y="3669884"/>
          <a:ext cx="1290386" cy="1164274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Timeline</a:t>
          </a:r>
        </a:p>
      </dsp:txBody>
      <dsp:txXfrm>
        <a:off x="1203845" y="3726719"/>
        <a:ext cx="1176716" cy="10506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2AEF700-9B0B-4359-8356-DCE7EE4E41C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B9BF05B-06DB-4EC8-B476-CF95F9BD85E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3D6361-1E3C-4214-95E1-B8DE93421F8F}" type="datetimeFigureOut">
              <a:rPr lang="en-US" smtClean="0"/>
              <a:t>8/23/24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21952E-79CD-4E03-AAEB-C22680419E2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DCA65F-8548-4E36-8331-FD471638BD8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CE0281-66A0-46B8-BDE2-AEF0C745375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735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F9CFFA-1E2F-4435-8DD6-9B5CC3FF4505}" type="datetimeFigureOut">
              <a:rPr lang="en-US" smtClean="0"/>
              <a:t>8/23/24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EDED1C-4656-4CF8-AD34-DC4A65BB391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54299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6652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612C5F2-1D7B-4F9C-ACBA-FAF899C57060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6652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997215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EDED1C-4656-4CF8-AD34-DC4A65BB3913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08423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EDED1C-4656-4CF8-AD34-DC4A65BB3913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32301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8/23/24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74030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8/23/24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69795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8/23/24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4229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8/23/24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316108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8/23/24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2134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8/23/24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83998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8/23/24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74186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8/23/24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96699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8/23/24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56400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8/23/24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49728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B2DF4-7BB4-409F-A9F0-0C8A90F7C3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CA17498-2AF6-46E0-8532-42B92A39D4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0FC8B3-110C-472F-9EE8-4BF5BEE41A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6E46F-D7D6-4280-815F-E9ABC68115AC}" type="datetimeFigureOut">
              <a:rPr lang="en-US" smtClean="0"/>
              <a:t>8/23/24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16531B-2E53-4378-BCAC-32A7BF2E34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21D12C-B480-4930-A03B-EE36B5B97E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E728F-77E6-44CF-B0D9-58BBE3FAC2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1108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8/23/24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270739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2A4A17-9D79-420B-877B-214960F87E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CFE0BD-6214-445E-A15C-2B8FAD07AF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7DBA53-D0CD-4CA7-B2BB-67C432588A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6E46F-D7D6-4280-815F-E9ABC68115AC}" type="datetimeFigureOut">
              <a:rPr lang="en-US" smtClean="0"/>
              <a:t>8/23/24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BAE95C-0659-4CC9-8C9F-35D9272414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60D9C3-C6A4-4E70-8972-7923024C7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E728F-77E6-44CF-B0D9-58BBE3FAC2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4158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FE3EEB-B643-41CD-A372-986ED9D0EF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1AB8DD-A93C-4909-99DA-76719A6FBE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19C036-4246-43FB-8188-10CA26CBD2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6E46F-D7D6-4280-815F-E9ABC68115AC}" type="datetimeFigureOut">
              <a:rPr lang="en-US" smtClean="0"/>
              <a:t>8/23/24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4D4B24-3DC4-4BB2-BE8B-2F961BB783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C4B401-6588-41BB-B564-B2E3583E65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E728F-77E6-44CF-B0D9-58BBE3FAC2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1409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741CC3-FA3E-4D6C-9552-7463E0A48C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3F57C1-CA87-4BC5-8050-AA8FB5F65A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66A70D-3BAA-4FCA-B105-C5CA23DA3D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7A7C40-5E83-41C8-ACCD-8510CE474E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6E46F-D7D6-4280-815F-E9ABC68115AC}" type="datetimeFigureOut">
              <a:rPr lang="en-US" smtClean="0"/>
              <a:t>8/23/24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E2EBC6-C2D2-48E5-B1DA-4845273A39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2E06A4-706C-4DD3-A92C-B479AB5AE1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E728F-77E6-44CF-B0D9-58BBE3FAC2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2029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F6DCE0-DCB9-4FAF-B835-4E40401B58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895B28-7B57-42CD-8FCF-DC9468F0E6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989743-72A5-432C-BC62-2F7CEC1116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E3BA4E-C1D2-4598-A22F-F3E2B282EA4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704DCE2-51AA-48A2-93C6-276ADBE17C2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9123FA8-C85C-42E6-B9A3-1000392F30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6E46F-D7D6-4280-815F-E9ABC68115AC}" type="datetimeFigureOut">
              <a:rPr lang="en-US" smtClean="0"/>
              <a:t>8/23/24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D9C7C40-A934-4550-8435-EE0D4D45DF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43B6BCC-4592-4596-BCC6-252ED19E6B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E728F-77E6-44CF-B0D9-58BBE3FAC2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8727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8349C-064E-4D9A-9C22-C34D50DBE9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2F7C999-7C82-4C9F-ADBC-60263AE9C3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6E46F-D7D6-4280-815F-E9ABC68115AC}" type="datetimeFigureOut">
              <a:rPr lang="en-US" smtClean="0"/>
              <a:t>8/23/24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564BC1D-F2E8-4290-BD6F-9A3BD5652B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EA3F59-3677-41E8-9BE5-21B7890CE6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E728F-77E6-44CF-B0D9-58BBE3FAC2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85331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68CB805-B9CE-4B1F-90DB-B90E2756FD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6E46F-D7D6-4280-815F-E9ABC68115AC}" type="datetimeFigureOut">
              <a:rPr lang="en-US" smtClean="0"/>
              <a:t>8/23/24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8601474-BDD6-4265-BE90-48B755F64A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E4398A-5762-4ED8-A7EA-4C03C548FF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E728F-77E6-44CF-B0D9-58BBE3FAC2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4224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CC8347-A30A-4E6E-89FF-910C15D5D1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7456B0-1A6D-4C96-8574-5206A095C4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76935E0-93B4-4520-B31F-8DC6155551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4024F8-4F29-4F39-9908-89D25F1B45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6E46F-D7D6-4280-815F-E9ABC68115AC}" type="datetimeFigureOut">
              <a:rPr lang="en-US" smtClean="0"/>
              <a:t>8/23/24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C5B412-7A85-4813-BC7A-BCC5EFDDB1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86EB6E-5CFF-435C-B45A-A70073967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E728F-77E6-44CF-B0D9-58BBE3FAC2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39259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1277BF-F36C-4D56-AB87-5A6C4835E8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BF5CD67-21A9-4417-AC7E-778BD397F6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750073-07D9-4951-A37E-BC857E562B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40ED34-DFAD-4E32-A253-FD88025C7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6E46F-D7D6-4280-815F-E9ABC68115AC}" type="datetimeFigureOut">
              <a:rPr lang="en-US" smtClean="0"/>
              <a:t>8/23/24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F6F17E-3F36-442B-A506-115202236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28FADA-9E39-409A-A49C-3DDE2C0C48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E728F-77E6-44CF-B0D9-58BBE3FAC2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20244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1325AC-6D98-4D67-B295-4BA61E881A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0BB4B3-3330-4FF7-A91C-6802BA1378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416746-6106-40F6-AFAD-225B38ADBB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6E46F-D7D6-4280-815F-E9ABC68115AC}" type="datetimeFigureOut">
              <a:rPr lang="en-US" smtClean="0"/>
              <a:t>8/23/24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E404D7-116C-4852-BE81-EDDDF37EB4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2DE531-7146-494C-98DC-159ABBE622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E728F-77E6-44CF-B0D9-58BBE3FAC2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05315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3058F84-305E-4966-B7B3-D03798C29DB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20DED92-449A-4E56-A030-783D627D60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5AB691-52C9-4369-8DC3-4FE5B5F485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6E46F-D7D6-4280-815F-E9ABC68115AC}" type="datetimeFigureOut">
              <a:rPr lang="en-US" smtClean="0"/>
              <a:t>8/23/24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826C14-AAC5-4709-AC20-1A86A13459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12955B-2492-41DD-9BCA-CDC8521235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E728F-77E6-44CF-B0D9-58BBE3FAC2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040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8/23/24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5351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8/23/24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1646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8/23/24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0249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8/23/24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3326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8/23/24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37943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8/23/24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185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8/23/24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24912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0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8/23/24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2261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  <p:sldLayoutId id="2147483705" r:id="rId18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9648FCA-6491-40B4-8F5B-BD5922F486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3EE1B5-098A-4EDA-9ED9-CED98FB3A4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E7EACF-13B8-4262-B44F-E0F42E1255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16E46F-D7D6-4280-815F-E9ABC68115AC}" type="datetimeFigureOut">
              <a:rPr lang="en-US" smtClean="0"/>
              <a:t>8/23/24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1410F9-2C2B-4CB7-B0D6-BB19D67A24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97B0D7-B810-4C4A-9451-0CBAA8ED14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EE728F-77E6-44CF-B0D9-58BBE3FAC2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268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6.pn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7.png"/><Relationship Id="rId9" Type="http://schemas.microsoft.com/office/2007/relationships/diagramDrawing" Target="../diagrams/drawing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0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199C44-ABFA-4022-9CAE-1EDE757025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4095" y="2135787"/>
            <a:ext cx="5940584" cy="2991416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l"/>
            <a:br>
              <a:rPr lang="en-US" b="1" kern="1200" dirty="0">
                <a:solidFill>
                  <a:schemeClr val="tx1"/>
                </a:solidFill>
                <a:highlight>
                  <a:srgbClr val="FFFF00"/>
                </a:highlight>
                <a:latin typeface="+mj-lt"/>
                <a:ea typeface="+mj-ea"/>
                <a:cs typeface="+mj-cs"/>
              </a:rPr>
            </a:br>
            <a:r>
              <a:rPr lang="en-US" b="1" dirty="0"/>
              <a:t> </a:t>
            </a:r>
            <a:r>
              <a:rPr lang="en-US" b="1" kern="1200" dirty="0">
                <a:latin typeface="+mj-lt"/>
                <a:ea typeface="+mj-ea"/>
                <a:cs typeface="+mj-cs"/>
              </a:rPr>
              <a:t> </a:t>
            </a:r>
            <a:br>
              <a:rPr lang="en-US" b="1" kern="1200" dirty="0">
                <a:solidFill>
                  <a:schemeClr val="tx1"/>
                </a:solidFill>
                <a:highlight>
                  <a:srgbClr val="FFFF00"/>
                </a:highlight>
                <a:latin typeface="+mj-lt"/>
                <a:ea typeface="+mj-ea"/>
                <a:cs typeface="+mj-cs"/>
              </a:rPr>
            </a:br>
            <a:r>
              <a:rPr lang="en-US" b="1" kern="1200" dirty="0">
                <a:latin typeface="+mj-lt"/>
                <a:ea typeface="+mj-ea"/>
                <a:cs typeface="+mj-cs"/>
              </a:rPr>
              <a:t>Realities of Psychological Research</a:t>
            </a:r>
          </a:p>
        </p:txBody>
      </p:sp>
      <p:pic>
        <p:nvPicPr>
          <p:cNvPr id="9" name="Picture 8" descr="A picture containing symbol, font, logo, graphics&#10;&#10;Description automatically generated">
            <a:extLst>
              <a:ext uri="{FF2B5EF4-FFF2-40B4-BE49-F238E27FC236}">
                <a16:creationId xmlns:a16="http://schemas.microsoft.com/office/drawing/2014/main" id="{44200BF2-5BA2-7D5D-F231-4B4889B474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1366" y="2348883"/>
            <a:ext cx="3959651" cy="3657600"/>
          </a:xfrm>
          <a:prstGeom prst="rect">
            <a:avLst/>
          </a:prstGeom>
        </p:spPr>
      </p:pic>
      <p:sp>
        <p:nvSpPr>
          <p:cNvPr id="10" name="Parallelogram 9">
            <a:extLst>
              <a:ext uri="{FF2B5EF4-FFF2-40B4-BE49-F238E27FC236}">
                <a16:creationId xmlns:a16="http://schemas.microsoft.com/office/drawing/2014/main" id="{8DEF3D45-C484-4AA9-9C2A-EB2F650DE710}"/>
              </a:ext>
            </a:extLst>
          </p:cNvPr>
          <p:cNvSpPr/>
          <p:nvPr/>
        </p:nvSpPr>
        <p:spPr>
          <a:xfrm>
            <a:off x="-381000" y="410368"/>
            <a:ext cx="11049000" cy="1189832"/>
          </a:xfrm>
          <a:prstGeom prst="parallelogram">
            <a:avLst/>
          </a:prstGeom>
          <a:solidFill>
            <a:srgbClr val="147A2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n Serif"/>
                <a:ea typeface="+mn-ea"/>
                <a:cs typeface="+mn-cs"/>
              </a:rPr>
              <a:t>Illuminating Theology With Psychological Science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an Serif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AC2CB74-CF83-CEA5-922C-A4D7B8998E64}"/>
              </a:ext>
            </a:extLst>
          </p:cNvPr>
          <p:cNvSpPr txBox="1"/>
          <p:nvPr/>
        </p:nvSpPr>
        <p:spPr>
          <a:xfrm>
            <a:off x="991674" y="6220496"/>
            <a:ext cx="60430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This work was created by </a:t>
            </a:r>
            <a:r>
              <a:rPr lang="en-US" sz="1200" i="1"/>
              <a:t>Jo-Ann Tsang and </a:t>
            </a:r>
            <a:r>
              <a:rPr lang="en-US" sz="1200" i="1" dirty="0"/>
              <a:t>is licensed under a CC-BY-NC-SA license.</a:t>
            </a:r>
          </a:p>
        </p:txBody>
      </p:sp>
    </p:spTree>
    <p:extLst>
      <p:ext uri="{BB962C8B-B14F-4D97-AF65-F5344CB8AC3E}">
        <p14:creationId xmlns:p14="http://schemas.microsoft.com/office/powerpoint/2010/main" val="31540851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0000"/>
                <a:lumMod val="110000"/>
              </a:schemeClr>
            </a:gs>
            <a:gs pos="100000">
              <a:schemeClr val="bg1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4A391C69-E52F-4DC0-B51A-0DABC54840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C3C7ED6A-DE7F-4002-9699-B659DE5512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048390FD-448E-4FF2-AEE8-C46960568E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275961" y="-2"/>
            <a:ext cx="81313" cy="6858002"/>
          </a:xfrm>
          <a:prstGeom prst="rect">
            <a:avLst/>
          </a:prstGeom>
          <a:gradFill flip="none" rotWithShape="1">
            <a:gsLst>
              <a:gs pos="84000">
                <a:srgbClr val="B5B5B5"/>
              </a:gs>
              <a:gs pos="60159">
                <a:srgbClr val="D5D5D5"/>
              </a:gs>
              <a:gs pos="50447">
                <a:srgbClr val="E6E6E6"/>
              </a:gs>
              <a:gs pos="44260">
                <a:srgbClr val="D5D5D5"/>
              </a:gs>
              <a:gs pos="15928">
                <a:srgbClr val="B5B5B5"/>
              </a:gs>
              <a:gs pos="7000">
                <a:srgbClr val="8A8A8A"/>
              </a:gs>
              <a:gs pos="0">
                <a:srgbClr val="BBBBBB"/>
              </a:gs>
              <a:gs pos="93000">
                <a:srgbClr val="8A8A8A"/>
              </a:gs>
              <a:gs pos="100000">
                <a:srgbClr val="BBBBBB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 descr="Petri Dish">
            <a:extLst>
              <a:ext uri="{FF2B5EF4-FFF2-40B4-BE49-F238E27FC236}">
                <a16:creationId xmlns:a16="http://schemas.microsoft.com/office/drawing/2014/main" id="{D16B27C4-A9C2-4AC4-9DD3-88F63F48E83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57274" y="10"/>
            <a:ext cx="4834726" cy="685799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BD259F2-A289-4420-B3EB-BBC6A904FC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BE7596B-F237-47DD-989E-9D8B0B49B4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81075" y="1358901"/>
            <a:ext cx="5280026" cy="2730498"/>
          </a:xfrm>
        </p:spPr>
        <p:txBody>
          <a:bodyPr>
            <a:normAutofit/>
          </a:bodyPr>
          <a:lstStyle/>
          <a:p>
            <a:r>
              <a:rPr lang="en-US" dirty="0"/>
              <a:t>Realities of Psychological Research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063915B-82A1-4F1C-B5C6-3E18DDD972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81075" y="4165600"/>
            <a:ext cx="5280027" cy="1371599"/>
          </a:xfrm>
        </p:spPr>
        <p:txBody>
          <a:bodyPr>
            <a:normAutofit/>
          </a:bodyPr>
          <a:lstStyle/>
          <a:p>
            <a:r>
              <a:rPr lang="en-US" b="1" i="1" dirty="0">
                <a:solidFill>
                  <a:schemeClr val="tx1"/>
                </a:solidFill>
              </a:rPr>
              <a:t>In-Lab Experiments</a:t>
            </a:r>
          </a:p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Jo-Ann Tsang, Ph.D</a:t>
            </a:r>
          </a:p>
        </p:txBody>
      </p:sp>
    </p:spTree>
    <p:extLst>
      <p:ext uri="{BB962C8B-B14F-4D97-AF65-F5344CB8AC3E}">
        <p14:creationId xmlns:p14="http://schemas.microsoft.com/office/powerpoint/2010/main" val="2642022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0000"/>
                <a:lumMod val="110000"/>
              </a:schemeClr>
            </a:gs>
            <a:gs pos="100000">
              <a:schemeClr val="bg1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0" name="Rectangle 119">
            <a:extLst>
              <a:ext uri="{FF2B5EF4-FFF2-40B4-BE49-F238E27FC236}">
                <a16:creationId xmlns:a16="http://schemas.microsoft.com/office/drawing/2014/main" id="{4D4DD4CF-9732-4771-98FE-77886DC915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picture containing graphics, graphic design, screenshot, cartoon&#10;&#10;Description automatically generated">
            <a:extLst>
              <a:ext uri="{FF2B5EF4-FFF2-40B4-BE49-F238E27FC236}">
                <a16:creationId xmlns:a16="http://schemas.microsoft.com/office/drawing/2014/main" id="{10DEBCA1-DC16-B506-AFC6-B78E55218D6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6454" r="19017"/>
          <a:stretch/>
        </p:blipFill>
        <p:spPr>
          <a:xfrm>
            <a:off x="1" y="10"/>
            <a:ext cx="7479157" cy="6857990"/>
          </a:xfrm>
          <a:prstGeom prst="rect">
            <a:avLst/>
          </a:prstGeom>
        </p:spPr>
      </p:pic>
      <p:sp>
        <p:nvSpPr>
          <p:cNvPr id="122" name="Rectangle 121">
            <a:extLst>
              <a:ext uri="{FF2B5EF4-FFF2-40B4-BE49-F238E27FC236}">
                <a16:creationId xmlns:a16="http://schemas.microsoft.com/office/drawing/2014/main" id="{A2861A9C-C970-4FFE-B67C-222B6F5732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479161" y="-2"/>
            <a:ext cx="81313" cy="6858002"/>
          </a:xfrm>
          <a:prstGeom prst="rect">
            <a:avLst/>
          </a:prstGeom>
          <a:gradFill flip="none" rotWithShape="1">
            <a:gsLst>
              <a:gs pos="84000">
                <a:srgbClr val="B5B5B5"/>
              </a:gs>
              <a:gs pos="60159">
                <a:srgbClr val="D5D5D5"/>
              </a:gs>
              <a:gs pos="50447">
                <a:srgbClr val="E6E6E6"/>
              </a:gs>
              <a:gs pos="44260">
                <a:srgbClr val="D5D5D5"/>
              </a:gs>
              <a:gs pos="15928">
                <a:srgbClr val="B5B5B5"/>
              </a:gs>
              <a:gs pos="7000">
                <a:srgbClr val="8A8A8A"/>
              </a:gs>
              <a:gs pos="0">
                <a:srgbClr val="BBBBBB"/>
              </a:gs>
              <a:gs pos="93000">
                <a:srgbClr val="8A8A8A"/>
              </a:gs>
              <a:gs pos="100000">
                <a:srgbClr val="BBBBBB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4" name="Picture 123">
            <a:extLst>
              <a:ext uri="{FF2B5EF4-FFF2-40B4-BE49-F238E27FC236}">
                <a16:creationId xmlns:a16="http://schemas.microsoft.com/office/drawing/2014/main" id="{D2FDF82E-EBD8-4EC5-AD10-CD9E70EE85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850B972-0B7A-40CD-9E79-07E8A87AB0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80268" y="62512"/>
            <a:ext cx="3352128" cy="1573863"/>
          </a:xfrm>
        </p:spPr>
        <p:txBody>
          <a:bodyPr>
            <a:normAutofit/>
          </a:bodyPr>
          <a:lstStyle/>
          <a:p>
            <a:r>
              <a:rPr lang="en-US" dirty="0"/>
              <a:t>Elements</a:t>
            </a:r>
          </a:p>
        </p:txBody>
      </p:sp>
      <p:graphicFrame>
        <p:nvGraphicFramePr>
          <p:cNvPr id="9" name="Content Placeholder 8" descr="Icons">
            <a:extLst>
              <a:ext uri="{FF2B5EF4-FFF2-40B4-BE49-F238E27FC236}">
                <a16:creationId xmlns:a16="http://schemas.microsoft.com/office/drawing/2014/main" id="{8FF6EDB8-0D3A-4193-BDFE-DD56CEA7DAB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80667151"/>
              </p:ext>
            </p:extLst>
          </p:nvPr>
        </p:nvGraphicFramePr>
        <p:xfrm>
          <a:off x="7964129" y="1648496"/>
          <a:ext cx="3584407" cy="48365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20264033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0000"/>
                <a:lumMod val="110000"/>
              </a:schemeClr>
            </a:gs>
            <a:gs pos="100000">
              <a:schemeClr val="bg1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48FE65CB-EFD8-497D-A30A-093E20EACB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picture containing art, child art, illustration, drawing&#10;&#10;Description automatically generated">
            <a:extLst>
              <a:ext uri="{FF2B5EF4-FFF2-40B4-BE49-F238E27FC236}">
                <a16:creationId xmlns:a16="http://schemas.microsoft.com/office/drawing/2014/main" id="{CEE4E786-A251-68E3-C99B-F5F218F994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6192" y="379393"/>
            <a:ext cx="6299887" cy="2756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0E374F5-52B2-4260-8B1C-54237931F0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D5D25A-B0F3-854C-EEBE-16B1BCFE6C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0219" y="2855525"/>
            <a:ext cx="10073147" cy="3881309"/>
          </a:xfrm>
        </p:spPr>
        <p:txBody>
          <a:bodyPr>
            <a:normAutofit/>
          </a:bodyPr>
          <a:lstStyle/>
          <a:p>
            <a:r>
              <a:rPr lang="en-US" sz="2800" cap="none" dirty="0"/>
              <a:t>Empathy with victim of transgression will</a:t>
            </a:r>
          </a:p>
          <a:p>
            <a:pPr lvl="1"/>
            <a:r>
              <a:rPr lang="en-US" sz="2800" cap="none" dirty="0"/>
              <a:t>Increase guilt</a:t>
            </a:r>
          </a:p>
          <a:p>
            <a:pPr lvl="1"/>
            <a:r>
              <a:rPr lang="en-US" sz="2800" cap="none" dirty="0"/>
              <a:t>Decrease self-forgiveness</a:t>
            </a:r>
          </a:p>
          <a:p>
            <a:pPr lvl="1"/>
            <a:r>
              <a:rPr lang="en-US" sz="2800" cap="none" dirty="0"/>
              <a:t>Increase conciliatory behavior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9BC3AB1-3935-8DBB-9CDC-4B3307D5FC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4" y="640831"/>
            <a:ext cx="3740515" cy="1573863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Topic: Empathy and self-forgiveness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6977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0000"/>
                <a:lumMod val="110000"/>
              </a:schemeClr>
            </a:gs>
            <a:gs pos="100000">
              <a:schemeClr val="bg1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>
            <a:extLst>
              <a:ext uri="{FF2B5EF4-FFF2-40B4-BE49-F238E27FC236}">
                <a16:creationId xmlns:a16="http://schemas.microsoft.com/office/drawing/2014/main" id="{22790EC5-ACA7-4536-8066-B60199F3C6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CAD20AEA-7CAF-4A83-BE2E-EAF010B8B7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7FDAA88F-5D25-49B0-B1C5-DC899E4A58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2">
            <a:extLst>
              <a:ext uri="{FF2B5EF4-FFF2-40B4-BE49-F238E27FC236}">
                <a16:creationId xmlns:a16="http://schemas.microsoft.com/office/drawing/2014/main" id="{65125039-CA3B-4EBD-9365-54FA912E4E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Rounded Rectangle 5">
            <a:extLst>
              <a:ext uri="{FF2B5EF4-FFF2-40B4-BE49-F238E27FC236}">
                <a16:creationId xmlns:a16="http://schemas.microsoft.com/office/drawing/2014/main" id="{90E712EA-29C8-427E-A8F2-38BB668493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87439" y="1215213"/>
            <a:ext cx="6005039" cy="4940394"/>
          </a:xfrm>
          <a:prstGeom prst="roundRect">
            <a:avLst>
              <a:gd name="adj" fmla="val 4448"/>
            </a:avLst>
          </a:prstGeom>
          <a:solidFill>
            <a:srgbClr val="FFFFFF"/>
          </a:solidFill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None/>
            </a:pPr>
            <a:endParaRPr lang="en-US" sz="3200" cap="all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2" name="Picture 11" descr="Close-up of a yellow tape measure">
            <a:extLst>
              <a:ext uri="{FF2B5EF4-FFF2-40B4-BE49-F238E27FC236}">
                <a16:creationId xmlns:a16="http://schemas.microsoft.com/office/drawing/2014/main" id="{278EA7C7-9652-47E0-990A-7D003007B55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4487" r="18707"/>
          <a:stretch/>
        </p:blipFill>
        <p:spPr>
          <a:xfrm>
            <a:off x="1371419" y="1678055"/>
            <a:ext cx="5037079" cy="401471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F81E24BF-59C1-4F7E-B758-FC580AE6DD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07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7E4BE18-3A3E-3153-CFE3-24E540C05B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76458" y="-563469"/>
            <a:ext cx="4453592" cy="355736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200" dirty="0"/>
              <a:t>Measurement and operationalization: </a:t>
            </a:r>
            <a:br>
              <a:rPr lang="en-US" sz="3200" dirty="0"/>
            </a:br>
            <a:br>
              <a:rPr lang="en-US" sz="3200" dirty="0"/>
            </a:br>
            <a:r>
              <a:rPr lang="en-US" sz="3200" cap="none" dirty="0">
                <a:solidFill>
                  <a:srgbClr val="C00000"/>
                </a:solidFill>
              </a:rPr>
              <a:t>Engineered Transgression</a:t>
            </a:r>
          </a:p>
        </p:txBody>
      </p:sp>
    </p:spTree>
    <p:extLst>
      <p:ext uri="{BB962C8B-B14F-4D97-AF65-F5344CB8AC3E}">
        <p14:creationId xmlns:p14="http://schemas.microsoft.com/office/powerpoint/2010/main" val="3519548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50ED20-7B82-7670-472C-E660CB1B90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Measurement and operationalization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D2A7F4-1AB3-FA8F-B3B8-BC363F1293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75" y="2931253"/>
            <a:ext cx="10364452" cy="3424107"/>
          </a:xfrm>
        </p:spPr>
        <p:txBody>
          <a:bodyPr/>
          <a:lstStyle/>
          <a:p>
            <a:r>
              <a:rPr lang="en-US" sz="3200" cap="none" dirty="0"/>
              <a:t>Independent variable: Empathy</a:t>
            </a:r>
          </a:p>
          <a:p>
            <a:pPr lvl="1"/>
            <a:r>
              <a:rPr lang="en-US" sz="2400" b="1" cap="non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objective</a:t>
            </a:r>
            <a:r>
              <a:rPr lang="en-US" sz="2400" cap="non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condition, do not get too caught up in the partner’s introduction/narrative, approach the study objectively. </a:t>
            </a:r>
          </a:p>
          <a:p>
            <a:pPr lvl="1"/>
            <a:r>
              <a:rPr lang="en-US" sz="2400" b="1" cap="non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empathy</a:t>
            </a:r>
            <a:r>
              <a:rPr lang="en-US" sz="2400" cap="non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condition: see the study from the partner’s point of view. </a:t>
            </a:r>
          </a:p>
          <a:p>
            <a:pPr lvl="1"/>
            <a:r>
              <a:rPr lang="en-US" sz="2400" b="1" cap="non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personal-distress</a:t>
            </a:r>
            <a:r>
              <a:rPr lang="en-US" sz="2400" cap="non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condition: imagine how they would feel in the partner’s situation throughout the study</a:t>
            </a:r>
          </a:p>
          <a:p>
            <a:pPr lvl="1"/>
            <a:endParaRPr lang="en-US" sz="3200" cap="none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endParaRPr lang="en-US" sz="2600" cap="none" dirty="0"/>
          </a:p>
          <a:p>
            <a:endParaRPr lang="en-US" cap="none" dirty="0"/>
          </a:p>
        </p:txBody>
      </p:sp>
    </p:spTree>
    <p:extLst>
      <p:ext uri="{BB962C8B-B14F-4D97-AF65-F5344CB8AC3E}">
        <p14:creationId xmlns:p14="http://schemas.microsoft.com/office/powerpoint/2010/main" val="19487692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0000"/>
                <a:lumMod val="110000"/>
              </a:schemeClr>
            </a:gs>
            <a:gs pos="100000">
              <a:schemeClr val="bg1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446F2B05-D14A-46C1-B94D-81BAFA34CA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picture containing symmetry, triangle, line, design&#10;&#10;Description automatically generated">
            <a:extLst>
              <a:ext uri="{FF2B5EF4-FFF2-40B4-BE49-F238E27FC236}">
                <a16:creationId xmlns:a16="http://schemas.microsoft.com/office/drawing/2014/main" id="{50B4D972-792E-4594-0B1F-24D780724E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589" y="618517"/>
            <a:ext cx="3735342" cy="5596019"/>
          </a:xfrm>
          <a:prstGeom prst="roundRect">
            <a:avLst>
              <a:gd name="adj" fmla="val 5301"/>
            </a:avLst>
          </a:prstGeom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C21F734-A85A-4FEA-8CB8-6C72B8195C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CC46EFA-E82D-5FE4-B541-5A201E7357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2520" y="618517"/>
            <a:ext cx="5855416" cy="1596177"/>
          </a:xfrm>
        </p:spPr>
        <p:txBody>
          <a:bodyPr>
            <a:normAutofit/>
          </a:bodyPr>
          <a:lstStyle/>
          <a:p>
            <a:r>
              <a:rPr lang="en-US"/>
              <a:t>Measurement and operationalization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D30830-54DF-9774-D1E9-7C6CABF923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82520" y="2014780"/>
            <a:ext cx="5855415" cy="4843220"/>
          </a:xfrm>
        </p:spPr>
        <p:txBody>
          <a:bodyPr>
            <a:normAutofit/>
          </a:bodyPr>
          <a:lstStyle/>
          <a:p>
            <a:r>
              <a:rPr lang="en-US" sz="2800" cap="none" dirty="0"/>
              <a:t>Transgression: failure to help person in need</a:t>
            </a:r>
          </a:p>
          <a:p>
            <a:r>
              <a:rPr lang="en-US" sz="2800" cap="none" dirty="0"/>
              <a:t>Dependent variables: </a:t>
            </a:r>
          </a:p>
          <a:p>
            <a:pPr lvl="1"/>
            <a:r>
              <a:rPr lang="en-US" sz="2400" cap="none" dirty="0"/>
              <a:t>Apologetic content in note</a:t>
            </a:r>
          </a:p>
          <a:p>
            <a:pPr lvl="1"/>
            <a:r>
              <a:rPr lang="en-US" sz="2400" cap="none" dirty="0"/>
              <a:t>Self reported guilt, shame, and self-forgiveness</a:t>
            </a:r>
          </a:p>
          <a:p>
            <a:pPr lvl="1"/>
            <a:r>
              <a:rPr lang="en-US" sz="2400" cap="none" dirty="0"/>
              <a:t>Behavioral self-forgiveness</a:t>
            </a:r>
          </a:p>
        </p:txBody>
      </p:sp>
    </p:spTree>
    <p:extLst>
      <p:ext uri="{BB962C8B-B14F-4D97-AF65-F5344CB8AC3E}">
        <p14:creationId xmlns:p14="http://schemas.microsoft.com/office/powerpoint/2010/main" val="18470058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0000"/>
                <a:lumMod val="110000"/>
              </a:schemeClr>
            </a:gs>
            <a:gs pos="100000">
              <a:schemeClr val="bg1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48FE65CB-EFD8-497D-A30A-093E20EACB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picture containing drawing, illustration, clipart, diagram&#10;&#10;Description automatically generated">
            <a:extLst>
              <a:ext uri="{FF2B5EF4-FFF2-40B4-BE49-F238E27FC236}">
                <a16:creationId xmlns:a16="http://schemas.microsoft.com/office/drawing/2014/main" id="{43C0C472-7C74-665A-68EB-54A8778E82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8643" y="1009067"/>
            <a:ext cx="6299887" cy="472491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0E374F5-52B2-4260-8B1C-54237931F0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D9AFF5-5CC8-4499-2C80-2E46E6A2CC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74" y="2367092"/>
            <a:ext cx="3740509" cy="3881309"/>
          </a:xfrm>
        </p:spPr>
        <p:txBody>
          <a:bodyPr>
            <a:normAutofit/>
          </a:bodyPr>
          <a:lstStyle/>
          <a:p>
            <a:r>
              <a:rPr lang="en-US" sz="3200" cap="none" dirty="0"/>
              <a:t>Deception and debriefing</a:t>
            </a:r>
          </a:p>
          <a:p>
            <a:r>
              <a:rPr lang="en-US" sz="3200" cap="none" dirty="0"/>
              <a:t>Participant distress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C09F3A-5385-FE71-8470-CFA62A27C0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4" y="640831"/>
            <a:ext cx="3740515" cy="1573863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ethics</a:t>
            </a:r>
          </a:p>
        </p:txBody>
      </p:sp>
    </p:spTree>
    <p:extLst>
      <p:ext uri="{BB962C8B-B14F-4D97-AF65-F5344CB8AC3E}">
        <p14:creationId xmlns:p14="http://schemas.microsoft.com/office/powerpoint/2010/main" val="12619229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0000"/>
                <a:lumMod val="110000"/>
              </a:schemeClr>
            </a:gs>
            <a:gs pos="100000">
              <a:schemeClr val="bg1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6E3254AE-C4CD-426D-A6E8-7FA13B0F88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picture containing clipart, drawing, diagram, cartoon&#10;&#10;Description automatically generated">
            <a:extLst>
              <a:ext uri="{FF2B5EF4-FFF2-40B4-BE49-F238E27FC236}">
                <a16:creationId xmlns:a16="http://schemas.microsoft.com/office/drawing/2014/main" id="{6DA496D5-D63A-0E69-05ED-506A9D5A3E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6593" y="2367091"/>
            <a:ext cx="4432500" cy="3424107"/>
          </a:xfrm>
          <a:prstGeom prst="roundRect">
            <a:avLst>
              <a:gd name="adj" fmla="val 5301"/>
            </a:avLst>
          </a:prstGeom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5C53434-A0C7-4A81-8EB0-D460DAD9BB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E60D5FB-E901-C279-F2A6-8DE4CEBB1F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>
            <a:normAutofit/>
          </a:bodyPr>
          <a:lstStyle/>
          <a:p>
            <a:r>
              <a:rPr lang="en-US" dirty="0"/>
              <a:t>Timeline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6B1F09-7D61-0369-89CC-4A4430B442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74" y="2367092"/>
            <a:ext cx="4860493" cy="3424107"/>
          </a:xfrm>
        </p:spPr>
        <p:txBody>
          <a:bodyPr>
            <a:normAutofit/>
          </a:bodyPr>
          <a:lstStyle/>
          <a:p>
            <a:r>
              <a:rPr lang="en-US" sz="2400" cap="none" dirty="0"/>
              <a:t>IRB proposal: April 2011</a:t>
            </a:r>
          </a:p>
          <a:p>
            <a:r>
              <a:rPr lang="en-US" sz="2400" cap="none" dirty="0"/>
              <a:t>Script: January 2013</a:t>
            </a:r>
          </a:p>
          <a:p>
            <a:r>
              <a:rPr lang="en-US" sz="2400" cap="none" dirty="0"/>
              <a:t>Evaluation form to address distress: December 2013</a:t>
            </a:r>
          </a:p>
          <a:p>
            <a:r>
              <a:rPr lang="en-US" sz="2400" cap="none" dirty="0"/>
              <a:t>Analyses and write-up: 3+ months</a:t>
            </a:r>
          </a:p>
          <a:p>
            <a:r>
              <a:rPr lang="en-US" sz="2400" cap="none" dirty="0"/>
              <a:t>Review: 3+ months</a:t>
            </a:r>
          </a:p>
        </p:txBody>
      </p:sp>
    </p:spTree>
    <p:extLst>
      <p:ext uri="{BB962C8B-B14F-4D97-AF65-F5344CB8AC3E}">
        <p14:creationId xmlns:p14="http://schemas.microsoft.com/office/powerpoint/2010/main" val="2079022437"/>
      </p:ext>
    </p:extLst>
  </p:cSld>
  <p:clrMapOvr>
    <a:masterClrMapping/>
  </p:clrMapOvr>
</p:sld>
</file>

<file path=ppt/theme/theme1.xml><?xml version="1.0" encoding="utf-8"?>
<a:theme xmlns:a="http://schemas.openxmlformats.org/drawingml/2006/main" name="Droplet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93813dd7ca6ad654711aa0ab317e03a3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f11dc0ce689dd3925e84e4e35398c6e7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19C9275B-1E7E-409A-9467-302622C468D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8E52988-C458-4121-9BF8-864CDB291D4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ABA7D41-7EBD-45D7-AFB8-22EF4BFA6BA2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{DC5C5AC8-55B2-462A-B220-E474B6EE0E7E}tf33443810_win32</Template>
  <TotalTime>191</TotalTime>
  <Words>193</Words>
  <Application>Microsoft Macintosh PowerPoint</Application>
  <PresentationFormat>Widescreen</PresentationFormat>
  <Paragraphs>41</Paragraphs>
  <Slides>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Arial</vt:lpstr>
      <vt:lpstr>Calibri</vt:lpstr>
      <vt:lpstr>Calibri Light</vt:lpstr>
      <vt:lpstr>San Serif</vt:lpstr>
      <vt:lpstr>Times New Roman</vt:lpstr>
      <vt:lpstr>Tw Cen MT</vt:lpstr>
      <vt:lpstr>Droplet</vt:lpstr>
      <vt:lpstr>Office Theme</vt:lpstr>
      <vt:lpstr>    Realities of Psychological Research</vt:lpstr>
      <vt:lpstr>Realities of Psychological Research</vt:lpstr>
      <vt:lpstr>Elements</vt:lpstr>
      <vt:lpstr>Topic: Empathy and self-forgiveness</vt:lpstr>
      <vt:lpstr>Measurement and operationalization:   Engineered Transgression</vt:lpstr>
      <vt:lpstr>Measurement and operationalization</vt:lpstr>
      <vt:lpstr>Measurement and operationalization</vt:lpstr>
      <vt:lpstr>ethics</vt:lpstr>
      <vt:lpstr>Timeline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Realities of Psychological Research</dc:title>
  <dc:creator>Tsang, Jo-Ann</dc:creator>
  <cp:lastModifiedBy>Palm, Meredith</cp:lastModifiedBy>
  <cp:revision>9</cp:revision>
  <dcterms:created xsi:type="dcterms:W3CDTF">2023-05-02T16:28:02Z</dcterms:created>
  <dcterms:modified xsi:type="dcterms:W3CDTF">2024-08-23T19:24:25Z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